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chin Thakur" initials="ST" lastIdx="2" clrIdx="0">
    <p:extLst>
      <p:ext uri="{19B8F6BF-5375-455C-9EA6-DF929625EA0E}">
        <p15:presenceInfo xmlns:p15="http://schemas.microsoft.com/office/powerpoint/2012/main" userId="aeeb6ca79ff8dd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1B184A-3E6B-427E-A781-85169531A105}" type="datetimeFigureOut">
              <a:rPr lang="en-IN" smtClean="0"/>
              <a:t>08-07-2023</a:t>
            </a:fld>
            <a:endParaRPr lang="en-IN"/>
          </a:p>
        </p:txBody>
      </p:sp>
      <p:sp>
        <p:nvSpPr>
          <p:cNvPr id="5" name="Footer Placeholder 4"/>
          <p:cNvSpPr>
            <a:spLocks noGrp="1"/>
          </p:cNvSpPr>
          <p:nvPr>
            <p:ph type="ftr" sz="quarter" idx="11"/>
          </p:nvPr>
        </p:nvSpPr>
        <p:spPr>
          <a:xfrm>
            <a:off x="1451579" y="329307"/>
            <a:ext cx="5626774" cy="309201"/>
          </a:xfrm>
        </p:spPr>
        <p:txBody>
          <a:bodyPr/>
          <a:lstStyle/>
          <a:p>
            <a:endParaRPr lang="en-IN"/>
          </a:p>
        </p:txBody>
      </p:sp>
      <p:sp>
        <p:nvSpPr>
          <p:cNvPr id="6" name="Slide Number Placeholder 5"/>
          <p:cNvSpPr>
            <a:spLocks noGrp="1"/>
          </p:cNvSpPr>
          <p:nvPr>
            <p:ph type="sldNum" sz="quarter" idx="12"/>
          </p:nvPr>
        </p:nvSpPr>
        <p:spPr>
          <a:xfrm>
            <a:off x="476834" y="798973"/>
            <a:ext cx="811019" cy="503578"/>
          </a:xfrm>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181821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B184A-3E6B-427E-A781-85169531A105}" type="datetimeFigureOut">
              <a:rPr lang="en-IN" smtClean="0"/>
              <a:t>08-07-2023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110857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B184A-3E6B-427E-A781-85169531A105}" type="datetimeFigureOut">
              <a:rPr lang="en-IN" smtClean="0"/>
              <a:t>08-07-2023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24665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B184A-3E6B-427E-A781-85169531A105}" type="datetimeFigureOut">
              <a:rPr lang="en-IN" smtClean="0"/>
              <a:t>08-07-2023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79236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1B184A-3E6B-427E-A781-85169531A105}" type="datetimeFigureOut">
              <a:rPr lang="en-IN" smtClean="0"/>
              <a:t>08-07-2023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4129877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1B184A-3E6B-427E-A781-85169531A105}" type="datetimeFigureOut">
              <a:rPr lang="en-IN" smtClean="0"/>
              <a:t>08-07-2023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136853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1B184A-3E6B-427E-A781-85169531A105}" type="datetimeFigureOut">
              <a:rPr lang="en-IN" smtClean="0"/>
              <a:t>08-07-2023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170332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1B184A-3E6B-427E-A781-85169531A105}" type="datetimeFigureOut">
              <a:rPr lang="en-IN" smtClean="0"/>
              <a:t>08-07-2023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336803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1B184A-3E6B-427E-A781-85169531A105}" type="datetimeFigureOut">
              <a:rPr lang="en-IN" smtClean="0"/>
              <a:t>08-07-2023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2254252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1B184A-3E6B-427E-A781-85169531A105}" type="datetimeFigureOut">
              <a:rPr lang="en-IN" smtClean="0"/>
              <a:t>08-07-2023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2278621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C1B184A-3E6B-427E-A781-85169531A105}" type="datetimeFigureOut">
              <a:rPr lang="en-IN" smtClean="0"/>
              <a:t>08-07-2023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57DC283C-898B-4122-8F2C-DA541DC01CF4}" type="slidenum">
              <a:rPr lang="en-IN" smtClean="0"/>
              <a:t>‹#›</a:t>
            </a:fld>
            <a:endParaRPr lang="en-IN"/>
          </a:p>
        </p:txBody>
      </p:sp>
    </p:spTree>
    <p:extLst>
      <p:ext uri="{BB962C8B-B14F-4D97-AF65-F5344CB8AC3E}">
        <p14:creationId xmlns:p14="http://schemas.microsoft.com/office/powerpoint/2010/main" val="1707684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C1B184A-3E6B-427E-A781-85169531A105}" type="datetimeFigureOut">
              <a:rPr lang="en-IN" smtClean="0"/>
              <a:t>08-07-2023</a:t>
            </a:fld>
            <a:endParaRPr lang="en-IN"/>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7DC283C-898B-4122-8F2C-DA541DC01CF4}" type="slidenum">
              <a:rPr lang="en-IN" smtClean="0"/>
              <a:t>‹#›</a:t>
            </a:fld>
            <a:endParaRPr lang="en-IN"/>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60055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mailto:tsachinsingh847@gmial.co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9FBE280-3847-B137-17A2-B597D40F94C6}"/>
              </a:ext>
            </a:extLst>
          </p:cNvPr>
          <p:cNvSpPr>
            <a:spLocks noGrp="1"/>
          </p:cNvSpPr>
          <p:nvPr>
            <p:ph type="title"/>
          </p:nvPr>
        </p:nvSpPr>
        <p:spPr>
          <a:xfrm flipH="1">
            <a:off x="717176" y="365125"/>
            <a:ext cx="45719" cy="45719"/>
          </a:xfrm>
        </p:spPr>
        <p:txBody>
          <a:bodyPr>
            <a:normAutofit fontScale="90000"/>
          </a:bodyPr>
          <a:lstStyle/>
          <a:p>
            <a:endParaRPr lang="en-IN" dirty="0"/>
          </a:p>
        </p:txBody>
      </p:sp>
      <p:pic>
        <p:nvPicPr>
          <p:cNvPr id="14" name="Content Placeholder 13">
            <a:extLst>
              <a:ext uri="{FF2B5EF4-FFF2-40B4-BE49-F238E27FC236}">
                <a16:creationId xmlns:a16="http://schemas.microsoft.com/office/drawing/2014/main" id="{B966C556-6C6F-DD64-1293-FD0ED500A17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12" name="Content Placeholder 11">
            <a:extLst>
              <a:ext uri="{FF2B5EF4-FFF2-40B4-BE49-F238E27FC236}">
                <a16:creationId xmlns:a16="http://schemas.microsoft.com/office/drawing/2014/main" id="{8F70496B-9B28-25A5-080C-3FE0488A3F29}"/>
              </a:ext>
            </a:extLst>
          </p:cNvPr>
          <p:cNvSpPr>
            <a:spLocks noGrp="1"/>
          </p:cNvSpPr>
          <p:nvPr>
            <p:ph sz="half" idx="2"/>
          </p:nvPr>
        </p:nvSpPr>
        <p:spPr>
          <a:xfrm>
            <a:off x="0" y="2079813"/>
            <a:ext cx="11958917" cy="3325010"/>
          </a:xfrm>
        </p:spPr>
        <p:txBody>
          <a:bodyPr>
            <a:normAutofit lnSpcReduction="10000"/>
          </a:bodyPr>
          <a:lstStyle/>
          <a:p>
            <a:pPr marL="0" indent="0" algn="ctr">
              <a:buNone/>
            </a:pPr>
            <a:r>
              <a:rPr lang="en-US" sz="3200" dirty="0">
                <a:solidFill>
                  <a:schemeClr val="bg1"/>
                </a:solidFill>
                <a:latin typeface="Comic Sans MS" panose="030F0702030302020204" pitchFamily="66" charset="0"/>
              </a:rPr>
              <a:t>DRIVEN BY DATA : UNVEILING THE </a:t>
            </a:r>
          </a:p>
          <a:p>
            <a:pPr marL="0" indent="0" algn="ctr">
              <a:buNone/>
            </a:pPr>
            <a:r>
              <a:rPr lang="en-US" sz="3200" dirty="0">
                <a:solidFill>
                  <a:schemeClr val="bg1"/>
                </a:solidFill>
                <a:latin typeface="Comic Sans MS" panose="030F0702030302020204" pitchFamily="66" charset="0"/>
              </a:rPr>
              <a:t>ROADMAP FOR PURCHASING </a:t>
            </a:r>
          </a:p>
          <a:p>
            <a:pPr marL="0" indent="0" algn="ctr">
              <a:buNone/>
            </a:pPr>
            <a:r>
              <a:rPr lang="en-US" sz="3200" dirty="0">
                <a:solidFill>
                  <a:schemeClr val="bg1"/>
                </a:solidFill>
                <a:latin typeface="Comic Sans MS" panose="030F0702030302020204" pitchFamily="66" charset="0"/>
              </a:rPr>
              <a:t>A DREAM CAR</a:t>
            </a:r>
          </a:p>
          <a:p>
            <a:pPr marL="0" indent="0" algn="ctr">
              <a:buNone/>
            </a:pPr>
            <a:endParaRPr lang="en-US" sz="3200" dirty="0">
              <a:latin typeface="Arial Black" panose="020B0A04020102020204" pitchFamily="34" charset="0"/>
            </a:endParaRPr>
          </a:p>
          <a:p>
            <a:pPr marL="0" indent="0" algn="ctr">
              <a:buNone/>
            </a:pPr>
            <a:r>
              <a:rPr lang="en-US" sz="1800" b="1" dirty="0">
                <a:solidFill>
                  <a:schemeClr val="bg2">
                    <a:lumMod val="50000"/>
                  </a:schemeClr>
                </a:solidFill>
                <a:latin typeface="Corbel" panose="020B0503020204020204" pitchFamily="34" charset="0"/>
              </a:rPr>
              <a:t>BY SACHIN THAKUR</a:t>
            </a:r>
            <a:r>
              <a:rPr lang="en-US" sz="3200" b="1" dirty="0">
                <a:solidFill>
                  <a:schemeClr val="bg2">
                    <a:lumMod val="50000"/>
                  </a:schemeClr>
                </a:solidFill>
                <a:latin typeface="Corbel" panose="020B0503020204020204" pitchFamily="34" charset="0"/>
              </a:rPr>
              <a:t> </a:t>
            </a:r>
            <a:endParaRPr lang="en-IN" sz="3200" b="1" dirty="0">
              <a:solidFill>
                <a:schemeClr val="bg2">
                  <a:lumMod val="50000"/>
                </a:schemeClr>
              </a:solidFill>
              <a:latin typeface="Corbel" panose="020B0503020204020204" pitchFamily="34" charset="0"/>
            </a:endParaRPr>
          </a:p>
        </p:txBody>
      </p:sp>
    </p:spTree>
    <p:extLst>
      <p:ext uri="{BB962C8B-B14F-4D97-AF65-F5344CB8AC3E}">
        <p14:creationId xmlns:p14="http://schemas.microsoft.com/office/powerpoint/2010/main" val="670974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A65D5-E4F4-A084-B9F2-1B384741B13C}"/>
              </a:ext>
            </a:extLst>
          </p:cNvPr>
          <p:cNvSpPr>
            <a:spLocks noGrp="1"/>
          </p:cNvSpPr>
          <p:nvPr>
            <p:ph type="title"/>
          </p:nvPr>
        </p:nvSpPr>
        <p:spPr>
          <a:xfrm>
            <a:off x="1154494" y="587307"/>
            <a:ext cx="5532328" cy="769011"/>
          </a:xfrm>
        </p:spPr>
        <p:txBody>
          <a:bodyPr/>
          <a:lstStyle/>
          <a:p>
            <a:r>
              <a:rPr lang="en-US" dirty="0"/>
              <a:t>PLAN to get it</a:t>
            </a:r>
            <a:endParaRPr lang="en-IN" dirty="0"/>
          </a:p>
        </p:txBody>
      </p:sp>
      <p:pic>
        <p:nvPicPr>
          <p:cNvPr id="9" name="Picture Placeholder 8">
            <a:extLst>
              <a:ext uri="{FF2B5EF4-FFF2-40B4-BE49-F238E27FC236}">
                <a16:creationId xmlns:a16="http://schemas.microsoft.com/office/drawing/2014/main" id="{E4FF2D46-3B91-479E-5F79-D1A3970F120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916" r="13916"/>
          <a:stretch>
            <a:fillRect/>
          </a:stretch>
        </p:blipFill>
        <p:spPr>
          <a:xfrm>
            <a:off x="7799294" y="805154"/>
            <a:ext cx="3478306" cy="4466093"/>
          </a:xfrm>
        </p:spPr>
      </p:pic>
      <p:sp>
        <p:nvSpPr>
          <p:cNvPr id="7" name="Text Placeholder 6">
            <a:extLst>
              <a:ext uri="{FF2B5EF4-FFF2-40B4-BE49-F238E27FC236}">
                <a16:creationId xmlns:a16="http://schemas.microsoft.com/office/drawing/2014/main" id="{23F973B5-0C1A-41BB-6D8B-DCF7B6D37FB4}"/>
              </a:ext>
            </a:extLst>
          </p:cNvPr>
          <p:cNvSpPr>
            <a:spLocks noGrp="1"/>
          </p:cNvSpPr>
          <p:nvPr>
            <p:ph type="body" sz="half" idx="2"/>
          </p:nvPr>
        </p:nvSpPr>
        <p:spPr>
          <a:xfrm>
            <a:off x="1154494" y="1557212"/>
            <a:ext cx="5524404" cy="3944470"/>
          </a:xfrm>
        </p:spPr>
        <p:txBody>
          <a:bodyPr>
            <a:noAutofit/>
          </a:bodyPr>
          <a:lstStyle/>
          <a:p>
            <a:pPr marL="285750" indent="-285750" algn="l">
              <a:buFont typeface="Arial" panose="020B0604020202020204" pitchFamily="34" charset="0"/>
              <a:buChar char="•"/>
            </a:pPr>
            <a:r>
              <a:rPr lang="en-US" sz="2000" u="sng" dirty="0">
                <a:solidFill>
                  <a:srgbClr val="1F1F1F"/>
                </a:solidFill>
                <a:highlight>
                  <a:srgbClr val="C0C0C0"/>
                </a:highlight>
                <a:latin typeface="Dubai Medium" panose="020B0603030403030204" pitchFamily="34" charset="-78"/>
                <a:cs typeface="Dubai Medium" panose="020B0603030403030204" pitchFamily="34" charset="-78"/>
              </a:rPr>
              <a:t>SET UP BUDGET </a:t>
            </a:r>
            <a:r>
              <a:rPr lang="en-US" sz="2000" b="0" i="0" u="sng" dirty="0">
                <a:solidFill>
                  <a:srgbClr val="1F1F1F"/>
                </a:solidFill>
                <a:effectLst/>
                <a:highlight>
                  <a:srgbClr val="C0C0C0"/>
                </a:highlight>
                <a:latin typeface="Dubai Medium" panose="020B0603030403030204" pitchFamily="34" charset="-78"/>
                <a:cs typeface="Dubai Medium" panose="020B0603030403030204" pitchFamily="34" charset="-78"/>
              </a:rPr>
              <a:t>: Discuss which car and </a:t>
            </a:r>
            <a:r>
              <a:rPr lang="en-US" sz="2000" u="sng" dirty="0">
                <a:solidFill>
                  <a:srgbClr val="1F1F1F"/>
                </a:solidFill>
                <a:highlight>
                  <a:srgbClr val="C0C0C0"/>
                </a:highlight>
                <a:latin typeface="Dubai Medium" panose="020B0603030403030204" pitchFamily="34" charset="-78"/>
                <a:cs typeface="Dubai Medium" panose="020B0603030403030204" pitchFamily="34" charset="-78"/>
              </a:rPr>
              <a:t>h</a:t>
            </a:r>
            <a:r>
              <a:rPr lang="en-US" sz="2000" b="0" i="0" dirty="0">
                <a:solidFill>
                  <a:srgbClr val="1F1F1F"/>
                </a:solidFill>
                <a:effectLst/>
                <a:highlight>
                  <a:srgbClr val="C0C0C0"/>
                </a:highlight>
                <a:latin typeface="Dubai Medium" panose="020B0603030403030204" pitchFamily="34" charset="-78"/>
                <a:cs typeface="Dubai Medium" panose="020B0603030403030204" pitchFamily="34" charset="-78"/>
              </a:rPr>
              <a:t>ow much can you afford to spend on a car? This will help you narrow down your choices and focus on cars that are within  price range.</a:t>
            </a:r>
          </a:p>
          <a:p>
            <a:pPr marL="285750" indent="-285750" algn="l">
              <a:buFont typeface="Arial" panose="020B0604020202020204" pitchFamily="34" charset="0"/>
              <a:buChar char="•"/>
            </a:pPr>
            <a:endParaRPr lang="en-US" sz="2000" b="0" i="0" dirty="0">
              <a:solidFill>
                <a:srgbClr val="1F1F1F"/>
              </a:solidFill>
              <a:effectLst/>
              <a:highlight>
                <a:srgbClr val="C0C0C0"/>
              </a:highlight>
              <a:latin typeface="Dubai Medium" panose="020B0603030403030204" pitchFamily="34" charset="-78"/>
              <a:cs typeface="Dubai Medium" panose="020B0603030403030204" pitchFamily="34" charset="-78"/>
            </a:endParaRPr>
          </a:p>
          <a:p>
            <a:pPr marL="285750" indent="-285750" algn="l">
              <a:buFont typeface="Arial" panose="020B0604020202020204" pitchFamily="34" charset="0"/>
              <a:buChar char="•"/>
            </a:pPr>
            <a:r>
              <a:rPr lang="en-US" sz="2000" b="0" i="0" u="sng" strike="noStrike" dirty="0">
                <a:solidFill>
                  <a:srgbClr val="323232"/>
                </a:solidFill>
                <a:effectLst/>
                <a:highlight>
                  <a:srgbClr val="C0C0C0"/>
                </a:highlight>
                <a:latin typeface="Dubai Medium" panose="020B0603030403030204" pitchFamily="34" charset="-78"/>
                <a:cs typeface="Dubai Medium" panose="020B0603030403030204" pitchFamily="34" charset="-78"/>
              </a:rPr>
              <a:t>KEEP A NOTE OF  </a:t>
            </a:r>
            <a:r>
              <a:rPr lang="en-US" sz="2000" b="0" i="0" u="none" strike="noStrike" dirty="0">
                <a:solidFill>
                  <a:srgbClr val="323232"/>
                </a:solidFill>
                <a:effectLst/>
                <a:highlight>
                  <a:srgbClr val="C0C0C0"/>
                </a:highlight>
                <a:latin typeface="Dubai Medium" panose="020B0603030403030204" pitchFamily="34" charset="-78"/>
                <a:cs typeface="Dubai Medium" panose="020B0603030403030204" pitchFamily="34" charset="-78"/>
              </a:rPr>
              <a:t>factors like budget, preferred models fuel consumption, and keen features and safety ratings.</a:t>
            </a:r>
          </a:p>
          <a:p>
            <a:pPr marL="285750" indent="-285750" algn="l">
              <a:buFont typeface="Arial" panose="020B0604020202020204" pitchFamily="34" charset="0"/>
              <a:buChar char="•"/>
            </a:pPr>
            <a:r>
              <a:rPr lang="en-US" sz="2000" dirty="0">
                <a:latin typeface="Dubai Medium" panose="020B0603030403030204" pitchFamily="34" charset="-78"/>
                <a:cs typeface="Dubai Medium" panose="020B0603030403030204" pitchFamily="34" charset="-78"/>
              </a:rPr>
              <a:t>Will uncover the power of data in making informed choices  .  Let’s dive in …..  </a:t>
            </a:r>
          </a:p>
        </p:txBody>
      </p:sp>
    </p:spTree>
    <p:extLst>
      <p:ext uri="{BB962C8B-B14F-4D97-AF65-F5344CB8AC3E}">
        <p14:creationId xmlns:p14="http://schemas.microsoft.com/office/powerpoint/2010/main" val="2896993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lose-up of a magnifying glass next to a wooden blocks with words&#10;&#10;Description automatically generated">
            <a:extLst>
              <a:ext uri="{FF2B5EF4-FFF2-40B4-BE49-F238E27FC236}">
                <a16:creationId xmlns:a16="http://schemas.microsoft.com/office/drawing/2014/main" id="{7E551D9B-6AF6-AC9E-039A-BD43ED05E02B}"/>
              </a:ext>
            </a:extLst>
          </p:cNvPr>
          <p:cNvPicPr>
            <a:picLocks noChangeAspect="1"/>
          </p:cNvPicPr>
          <p:nvPr/>
        </p:nvPicPr>
        <p:blipFill>
          <a:blip r:embed="rId2"/>
          <a:stretch>
            <a:fillRect/>
          </a:stretch>
        </p:blipFill>
        <p:spPr>
          <a:xfrm>
            <a:off x="80681" y="1398492"/>
            <a:ext cx="6598023" cy="4706472"/>
          </a:xfrm>
          <a:prstGeom prst="rect">
            <a:avLst/>
          </a:prstGeom>
          <a:ln>
            <a:noFill/>
          </a:ln>
          <a:effectLst>
            <a:softEdge rad="112500"/>
          </a:effectLst>
        </p:spPr>
      </p:pic>
      <p:sp>
        <p:nvSpPr>
          <p:cNvPr id="5" name="Title 4">
            <a:extLst>
              <a:ext uri="{FF2B5EF4-FFF2-40B4-BE49-F238E27FC236}">
                <a16:creationId xmlns:a16="http://schemas.microsoft.com/office/drawing/2014/main" id="{B199F2ED-4334-3471-04DD-2645188A41C1}"/>
              </a:ext>
            </a:extLst>
          </p:cNvPr>
          <p:cNvSpPr>
            <a:spLocks noGrp="1"/>
          </p:cNvSpPr>
          <p:nvPr>
            <p:ph type="title"/>
          </p:nvPr>
        </p:nvSpPr>
        <p:spPr>
          <a:xfrm>
            <a:off x="-1595718" y="282387"/>
            <a:ext cx="5773269" cy="614083"/>
          </a:xfrm>
        </p:spPr>
        <p:txBody>
          <a:bodyPr>
            <a:normAutofit/>
          </a:bodyPr>
          <a:lstStyle/>
          <a:p>
            <a:pPr algn="ctr"/>
            <a:r>
              <a:rPr lang="en-US" sz="3200" dirty="0"/>
              <a:t>Prepare </a:t>
            </a:r>
            <a:endParaRPr lang="en-IN" sz="3200" dirty="0"/>
          </a:p>
        </p:txBody>
      </p:sp>
      <p:sp>
        <p:nvSpPr>
          <p:cNvPr id="7" name="Text Placeholder 6">
            <a:extLst>
              <a:ext uri="{FF2B5EF4-FFF2-40B4-BE49-F238E27FC236}">
                <a16:creationId xmlns:a16="http://schemas.microsoft.com/office/drawing/2014/main" id="{9CB6FA12-C9CB-F495-242B-A58A5DEE952F}"/>
              </a:ext>
            </a:extLst>
          </p:cNvPr>
          <p:cNvSpPr>
            <a:spLocks noGrp="1"/>
          </p:cNvSpPr>
          <p:nvPr>
            <p:ph type="body" sz="half" idx="2"/>
          </p:nvPr>
        </p:nvSpPr>
        <p:spPr>
          <a:xfrm>
            <a:off x="188258" y="1398492"/>
            <a:ext cx="6598023" cy="4706472"/>
          </a:xfrm>
        </p:spPr>
        <p:txBody>
          <a:bodyPr>
            <a:normAutofit fontScale="92500" lnSpcReduction="20000"/>
          </a:bodyPr>
          <a:lstStyle/>
          <a:p>
            <a:pPr marL="342900" indent="-342900" algn="l">
              <a:buFont typeface="Arial" panose="020B0604020202020204" pitchFamily="34" charset="0"/>
              <a:buChar char="•"/>
            </a:pPr>
            <a:r>
              <a:rPr lang="en-US" sz="2200" b="1" i="0" u="sng" dirty="0">
                <a:solidFill>
                  <a:srgbClr val="1F1F1F"/>
                </a:solidFill>
                <a:effectLst/>
                <a:latin typeface="Dubai Medium" panose="020B0603030403030204" pitchFamily="34" charset="-78"/>
                <a:cs typeface="Dubai Medium" panose="020B0603030403030204" pitchFamily="34" charset="-78"/>
              </a:rPr>
              <a:t>Determine your needs </a:t>
            </a:r>
            <a:r>
              <a:rPr lang="en-US" sz="2200" dirty="0">
                <a:solidFill>
                  <a:srgbClr val="1F1F1F"/>
                </a:solidFill>
                <a:latin typeface="Dubai Medium" panose="020B0603030403030204" pitchFamily="34" charset="-78"/>
                <a:cs typeface="Dubai Medium" panose="020B0603030403030204" pitchFamily="34" charset="-78"/>
              </a:rPr>
              <a:t>:</a:t>
            </a:r>
            <a:r>
              <a:rPr lang="en-US" sz="2200" i="0" dirty="0">
                <a:solidFill>
                  <a:srgbClr val="1F1F1F"/>
                </a:solidFill>
                <a:effectLst/>
                <a:latin typeface="Dubai Medium" panose="020B0603030403030204" pitchFamily="34" charset="-78"/>
                <a:cs typeface="Dubai Medium" panose="020B0603030403030204" pitchFamily="34" charset="-78"/>
              </a:rPr>
              <a:t> What do you need a car for? Will you be using it for commuting, road trips, or both? How many people will be regularly using the car? Once you know your needs, you can start to look for cars that have the features you require.</a:t>
            </a:r>
          </a:p>
          <a:p>
            <a:pPr marL="342900" indent="-342900">
              <a:buFont typeface="Arial" panose="020B0604020202020204" pitchFamily="34" charset="0"/>
              <a:buChar char="•"/>
            </a:pPr>
            <a:r>
              <a:rPr lang="en-US" sz="2200" b="1" i="0" u="sng" dirty="0">
                <a:solidFill>
                  <a:srgbClr val="1F1F1F"/>
                </a:solidFill>
                <a:effectLst/>
                <a:latin typeface="Dubai Medium" panose="020B0603030403030204" pitchFamily="34" charset="-78"/>
                <a:cs typeface="Dubai Medium" panose="020B0603030403030204" pitchFamily="34" charset="-78"/>
              </a:rPr>
              <a:t>Do your research :  </a:t>
            </a:r>
            <a:r>
              <a:rPr lang="en-US" sz="2200" i="0" dirty="0">
                <a:solidFill>
                  <a:srgbClr val="1F1F1F"/>
                </a:solidFill>
                <a:effectLst/>
                <a:latin typeface="Dubai Medium" panose="020B0603030403030204" pitchFamily="34" charset="-78"/>
                <a:cs typeface="Dubai Medium" panose="020B0603030403030204" pitchFamily="34" charset="-78"/>
              </a:rPr>
              <a:t>Read reviews, compare prices, and test drive different cars before you make a decision. It's also a good idea to talk to friends, family, and colleagues who own cars to get their recommendations.</a:t>
            </a:r>
          </a:p>
          <a:p>
            <a:pPr marL="342900" indent="-342900">
              <a:buFont typeface="Arial" panose="020B0604020202020204" pitchFamily="34" charset="0"/>
              <a:buChar char="•"/>
            </a:pPr>
            <a:r>
              <a:rPr lang="en-US" sz="2200" b="1" i="0" u="sng" dirty="0">
                <a:effectLst/>
                <a:latin typeface="Dubai Medium" panose="020B0603030403030204" pitchFamily="34" charset="-78"/>
                <a:cs typeface="Dubai Medium" panose="020B0603030403030204" pitchFamily="34" charset="-78"/>
              </a:rPr>
              <a:t>Consider your lifestyle. </a:t>
            </a:r>
            <a:r>
              <a:rPr lang="en-US" sz="2200" i="0" dirty="0">
                <a:effectLst/>
                <a:latin typeface="Dubai Medium" panose="020B0603030403030204" pitchFamily="34" charset="-78"/>
                <a:cs typeface="Dubai Medium" panose="020B0603030403030204" pitchFamily="34" charset="-78"/>
              </a:rPr>
              <a:t>If you have a family, you'll need a car that's big enough to fit everyone and their belongings. If you live in a city, you might want to consider a smaller car that's easier to park</a:t>
            </a:r>
            <a:r>
              <a:rPr lang="en-US" sz="2400" i="0" dirty="0">
                <a:effectLst/>
                <a:latin typeface="Google Sans"/>
              </a:rPr>
              <a:t>.</a:t>
            </a:r>
          </a:p>
          <a:p>
            <a:pPr marL="342900" indent="-342900">
              <a:buFont typeface="Arial" panose="020B0604020202020204" pitchFamily="34" charset="0"/>
              <a:buChar char="•"/>
            </a:pPr>
            <a:endParaRPr lang="en-US" sz="2000" b="0" i="0" dirty="0">
              <a:effectLst/>
              <a:highlight>
                <a:srgbClr val="C0C0C0"/>
              </a:highlight>
              <a:latin typeface="Google Sans"/>
            </a:endParaRPr>
          </a:p>
          <a:p>
            <a:pPr marL="285750" indent="-285750">
              <a:buFont typeface="Arial" panose="020B0604020202020204" pitchFamily="34" charset="0"/>
              <a:buChar char="•"/>
            </a:pPr>
            <a:endParaRPr lang="en-IN" sz="1800" dirty="0"/>
          </a:p>
        </p:txBody>
      </p:sp>
      <p:pic>
        <p:nvPicPr>
          <p:cNvPr id="15" name="Picture 14">
            <a:extLst>
              <a:ext uri="{FF2B5EF4-FFF2-40B4-BE49-F238E27FC236}">
                <a16:creationId xmlns:a16="http://schemas.microsoft.com/office/drawing/2014/main" id="{3580DFC6-5D42-C38F-C722-F8289E4F2965}"/>
              </a:ext>
            </a:extLst>
          </p:cNvPr>
          <p:cNvPicPr>
            <a:picLocks noChangeAspect="1"/>
          </p:cNvPicPr>
          <p:nvPr/>
        </p:nvPicPr>
        <p:blipFill>
          <a:blip r:embed="rId3"/>
          <a:stretch>
            <a:fillRect/>
          </a:stretch>
        </p:blipFill>
        <p:spPr>
          <a:xfrm>
            <a:off x="6987874" y="3662082"/>
            <a:ext cx="2792620" cy="2330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1F4B9D1C-9926-8887-466D-162E28A7E0DC}"/>
              </a:ext>
            </a:extLst>
          </p:cNvPr>
          <p:cNvPicPr>
            <a:picLocks noChangeAspect="1"/>
          </p:cNvPicPr>
          <p:nvPr/>
        </p:nvPicPr>
        <p:blipFill>
          <a:blip r:embed="rId4"/>
          <a:stretch>
            <a:fillRect/>
          </a:stretch>
        </p:blipFill>
        <p:spPr>
          <a:xfrm>
            <a:off x="6987874" y="1398493"/>
            <a:ext cx="5204126" cy="2223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Content Placeholder 20">
            <a:extLst>
              <a:ext uri="{FF2B5EF4-FFF2-40B4-BE49-F238E27FC236}">
                <a16:creationId xmlns:a16="http://schemas.microsoft.com/office/drawing/2014/main" id="{D1A96FC5-B7D7-3D63-41A4-C73B4D48656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780494" y="3662082"/>
            <a:ext cx="2411506" cy="2330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9778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70D7CA1-A134-AED4-4C42-4D089473D466}"/>
              </a:ext>
            </a:extLst>
          </p:cNvPr>
          <p:cNvPicPr>
            <a:picLocks noChangeAspect="1"/>
          </p:cNvPicPr>
          <p:nvPr/>
        </p:nvPicPr>
        <p:blipFill rotWithShape="1">
          <a:blip r:embed="rId2"/>
          <a:srcRect b="9337"/>
          <a:stretch/>
        </p:blipFill>
        <p:spPr>
          <a:xfrm>
            <a:off x="161843" y="1281597"/>
            <a:ext cx="8191582" cy="4787509"/>
          </a:xfrm>
          <a:prstGeom prst="rect">
            <a:avLst/>
          </a:prstGeom>
        </p:spPr>
      </p:pic>
      <p:sp>
        <p:nvSpPr>
          <p:cNvPr id="2" name="Title 1">
            <a:extLst>
              <a:ext uri="{FF2B5EF4-FFF2-40B4-BE49-F238E27FC236}">
                <a16:creationId xmlns:a16="http://schemas.microsoft.com/office/drawing/2014/main" id="{6A3F05DC-A463-BC88-31BD-C9F3DE060B58}"/>
              </a:ext>
            </a:extLst>
          </p:cNvPr>
          <p:cNvSpPr>
            <a:spLocks noGrp="1"/>
          </p:cNvSpPr>
          <p:nvPr>
            <p:ph type="title"/>
          </p:nvPr>
        </p:nvSpPr>
        <p:spPr>
          <a:xfrm>
            <a:off x="306154" y="403412"/>
            <a:ext cx="2961967" cy="546847"/>
          </a:xfrm>
        </p:spPr>
        <p:txBody>
          <a:bodyPr>
            <a:noAutofit/>
          </a:bodyPr>
          <a:lstStyle/>
          <a:p>
            <a:r>
              <a:rPr lang="en-US" sz="3200" dirty="0"/>
              <a:t>PROCESS </a:t>
            </a:r>
            <a:endParaRPr lang="en-IN" sz="3200" dirty="0"/>
          </a:p>
        </p:txBody>
      </p:sp>
      <p:sp>
        <p:nvSpPr>
          <p:cNvPr id="11" name="Text Placeholder 10">
            <a:extLst>
              <a:ext uri="{FF2B5EF4-FFF2-40B4-BE49-F238E27FC236}">
                <a16:creationId xmlns:a16="http://schemas.microsoft.com/office/drawing/2014/main" id="{D79B22D9-925C-CBC9-7635-457A901F2F9C}"/>
              </a:ext>
            </a:extLst>
          </p:cNvPr>
          <p:cNvSpPr>
            <a:spLocks noGrp="1"/>
          </p:cNvSpPr>
          <p:nvPr>
            <p:ph type="body" sz="half" idx="2"/>
          </p:nvPr>
        </p:nvSpPr>
        <p:spPr>
          <a:xfrm>
            <a:off x="161843" y="1281599"/>
            <a:ext cx="8076722" cy="4626142"/>
          </a:xfrm>
        </p:spPr>
        <p:txBody>
          <a:bodyPr/>
          <a:lstStyle/>
          <a:p>
            <a:pPr marL="285750" indent="-285750">
              <a:buFont typeface="Arial" panose="020B0604020202020204" pitchFamily="34" charset="0"/>
              <a:buChar char="•"/>
            </a:pPr>
            <a:r>
              <a:rPr lang="en-US" sz="2000" b="1" i="0" u="sng" dirty="0">
                <a:solidFill>
                  <a:srgbClr val="1F1F1F"/>
                </a:solidFill>
                <a:effectLst/>
                <a:latin typeface="Dubai Medium" panose="020B0603030403030204" pitchFamily="34" charset="-78"/>
                <a:cs typeface="Dubai Medium" panose="020B0603030403030204" pitchFamily="34" charset="-78"/>
              </a:rPr>
              <a:t>Consider your financing options : </a:t>
            </a:r>
            <a:r>
              <a:rPr lang="en-US" sz="2000" i="0" dirty="0">
                <a:solidFill>
                  <a:srgbClr val="1F1F1F"/>
                </a:solidFill>
                <a:effectLst/>
                <a:latin typeface="Dubai Medium" panose="020B0603030403030204" pitchFamily="34" charset="-78"/>
                <a:cs typeface="Dubai Medium" panose="020B0603030403030204" pitchFamily="34" charset="-78"/>
              </a:rPr>
              <a:t>If you can't afford to pay for a car in cash, you'll need to finance it. There are a number of different financing options available, so it's important to compare rates and terms before you choose one.</a:t>
            </a:r>
          </a:p>
          <a:p>
            <a:pPr marL="285750" indent="-285750">
              <a:buFont typeface="Arial" panose="020B0604020202020204" pitchFamily="34" charset="0"/>
              <a:buChar char="•"/>
            </a:pPr>
            <a:r>
              <a:rPr lang="en-US" sz="2000" b="1" i="0" u="sng" dirty="0">
                <a:solidFill>
                  <a:srgbClr val="1F1F1F"/>
                </a:solidFill>
                <a:effectLst/>
                <a:latin typeface="Dubai Medium" panose="020B0603030403030204" pitchFamily="34" charset="-78"/>
                <a:cs typeface="Dubai Medium" panose="020B0603030403030204" pitchFamily="34" charset="-78"/>
              </a:rPr>
              <a:t>Get pre-approved for a loan </a:t>
            </a:r>
            <a:r>
              <a:rPr lang="en-US" sz="2000" b="1" i="0" dirty="0">
                <a:solidFill>
                  <a:srgbClr val="1F1F1F"/>
                </a:solidFill>
                <a:effectLst/>
                <a:latin typeface="Dubai Medium" panose="020B0603030403030204" pitchFamily="34" charset="-78"/>
                <a:cs typeface="Dubai Medium" panose="020B0603030403030204" pitchFamily="34" charset="-78"/>
              </a:rPr>
              <a:t>:  </a:t>
            </a:r>
            <a:r>
              <a:rPr lang="en-US" sz="2000" b="0" i="0" dirty="0">
                <a:solidFill>
                  <a:srgbClr val="1F1F1F"/>
                </a:solidFill>
                <a:effectLst/>
                <a:latin typeface="Dubai Medium" panose="020B0603030403030204" pitchFamily="34" charset="-78"/>
                <a:cs typeface="Dubai Medium" panose="020B0603030403030204" pitchFamily="34" charset="-78"/>
              </a:rPr>
              <a:t>This will give you an idea of how much you can borrow and what your monthly payments will be. It will also make the car buying process go more smoothly.</a:t>
            </a:r>
          </a:p>
          <a:p>
            <a:pPr marL="285750" indent="-285750">
              <a:buFont typeface="Arial" panose="020B0604020202020204" pitchFamily="34" charset="0"/>
              <a:buChar char="•"/>
            </a:pPr>
            <a:r>
              <a:rPr lang="en-IN" sz="2000" b="1" u="sng" dirty="0">
                <a:solidFill>
                  <a:schemeClr val="bg1"/>
                </a:solidFill>
                <a:latin typeface="Dubai Medium" panose="020B0603030403030204" pitchFamily="34" charset="-78"/>
                <a:cs typeface="Dubai Medium" panose="020B0603030403030204" pitchFamily="34" charset="-78"/>
              </a:rPr>
              <a:t>Carry the required documents </a:t>
            </a:r>
            <a:r>
              <a:rPr lang="en-IN" sz="2000" dirty="0">
                <a:solidFill>
                  <a:schemeClr val="bg1"/>
                </a:solidFill>
                <a:latin typeface="Dubai Medium" panose="020B0603030403030204" pitchFamily="34" charset="-78"/>
                <a:cs typeface="Dubai Medium" panose="020B0603030403030204" pitchFamily="34" charset="-78"/>
              </a:rPr>
              <a:t> : </a:t>
            </a:r>
            <a:r>
              <a:rPr lang="en-IN" sz="2000" dirty="0">
                <a:latin typeface="Dubai Medium" panose="020B0603030403030204" pitchFamily="34" charset="-78"/>
                <a:cs typeface="Dubai Medium" panose="020B0603030403030204" pitchFamily="34" charset="-78"/>
              </a:rPr>
              <a:t>to the dealership for buying a new car like AADHAR , DRIVING LICENSE , PAN CARD AND all other essential certificates . </a:t>
            </a:r>
          </a:p>
        </p:txBody>
      </p:sp>
      <p:pic>
        <p:nvPicPr>
          <p:cNvPr id="22" name="Content Placeholder 21">
            <a:extLst>
              <a:ext uri="{FF2B5EF4-FFF2-40B4-BE49-F238E27FC236}">
                <a16:creationId xmlns:a16="http://schemas.microsoft.com/office/drawing/2014/main" id="{C5B95750-F5CD-D3A6-BD22-C0B7EC6E2F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16470" y="1281596"/>
            <a:ext cx="3675529" cy="4787509"/>
          </a:xfrm>
          <a:prstGeom prst="rect">
            <a:avLst/>
          </a:prstGeom>
          <a:ln>
            <a:noFill/>
          </a:ln>
          <a:effectLst>
            <a:softEdge rad="112500"/>
          </a:effectLst>
        </p:spPr>
      </p:pic>
    </p:spTree>
    <p:extLst>
      <p:ext uri="{BB962C8B-B14F-4D97-AF65-F5344CB8AC3E}">
        <p14:creationId xmlns:p14="http://schemas.microsoft.com/office/powerpoint/2010/main" val="424049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20E2D9-5A48-0295-5D46-8ADA1317E68C}"/>
              </a:ext>
            </a:extLst>
          </p:cNvPr>
          <p:cNvSpPr>
            <a:spLocks noGrp="1"/>
          </p:cNvSpPr>
          <p:nvPr>
            <p:ph type="title"/>
          </p:nvPr>
        </p:nvSpPr>
        <p:spPr>
          <a:xfrm>
            <a:off x="197224" y="546847"/>
            <a:ext cx="3510167" cy="605355"/>
          </a:xfrm>
        </p:spPr>
        <p:txBody>
          <a:bodyPr>
            <a:normAutofit/>
          </a:bodyPr>
          <a:lstStyle/>
          <a:p>
            <a:r>
              <a:rPr lang="en-US" sz="3600" dirty="0"/>
              <a:t>Analyze </a:t>
            </a:r>
            <a:endParaRPr lang="en-IN" sz="3600" dirty="0"/>
          </a:p>
        </p:txBody>
      </p:sp>
      <p:sp>
        <p:nvSpPr>
          <p:cNvPr id="6" name="Content Placeholder 5">
            <a:extLst>
              <a:ext uri="{FF2B5EF4-FFF2-40B4-BE49-F238E27FC236}">
                <a16:creationId xmlns:a16="http://schemas.microsoft.com/office/drawing/2014/main" id="{77F7C4AA-864C-9B60-4ECD-5C2264C3D6FF}"/>
              </a:ext>
            </a:extLst>
          </p:cNvPr>
          <p:cNvSpPr>
            <a:spLocks noGrp="1"/>
          </p:cNvSpPr>
          <p:nvPr>
            <p:ph idx="1"/>
          </p:nvPr>
        </p:nvSpPr>
        <p:spPr>
          <a:xfrm>
            <a:off x="9708775" y="546847"/>
            <a:ext cx="263053" cy="179294"/>
          </a:xfrm>
        </p:spPr>
        <p:txBody>
          <a:bodyPr>
            <a:normAutofit fontScale="25000" lnSpcReduction="20000"/>
          </a:bodyPr>
          <a:lstStyle/>
          <a:p>
            <a:endParaRPr lang="en-IN" dirty="0"/>
          </a:p>
        </p:txBody>
      </p:sp>
      <p:sp>
        <p:nvSpPr>
          <p:cNvPr id="7" name="Text Placeholder 6">
            <a:extLst>
              <a:ext uri="{FF2B5EF4-FFF2-40B4-BE49-F238E27FC236}">
                <a16:creationId xmlns:a16="http://schemas.microsoft.com/office/drawing/2014/main" id="{8C44248A-47BD-3C48-1563-16B9E099EC1F}"/>
              </a:ext>
            </a:extLst>
          </p:cNvPr>
          <p:cNvSpPr>
            <a:spLocks noGrp="1"/>
          </p:cNvSpPr>
          <p:nvPr>
            <p:ph type="body" sz="half" idx="2"/>
          </p:nvPr>
        </p:nvSpPr>
        <p:spPr>
          <a:xfrm>
            <a:off x="0" y="1404328"/>
            <a:ext cx="12192000" cy="4727531"/>
          </a:xfrm>
        </p:spPr>
        <p:txBody>
          <a:bodyPr>
            <a:normAutofit/>
          </a:bodyPr>
          <a:lstStyle/>
          <a:p>
            <a:pPr marL="285750" indent="-285750">
              <a:buFont typeface="Arial" panose="020B0604020202020204" pitchFamily="34" charset="0"/>
              <a:buChar char="•"/>
            </a:pPr>
            <a:r>
              <a:rPr lang="en-US" sz="2000" b="1" i="0" u="sng" dirty="0">
                <a:solidFill>
                  <a:srgbClr val="1F1F1F"/>
                </a:solidFill>
                <a:effectLst/>
                <a:highlight>
                  <a:srgbClr val="C0C0C0"/>
                </a:highlight>
                <a:latin typeface="Dubai Medium" panose="020B0603030403030204" pitchFamily="34" charset="-78"/>
                <a:cs typeface="Dubai Medium" panose="020B0603030403030204" pitchFamily="34" charset="-78"/>
              </a:rPr>
              <a:t>Shop around</a:t>
            </a:r>
            <a:r>
              <a:rPr lang="en-US" sz="2000" u="sng" dirty="0">
                <a:solidFill>
                  <a:srgbClr val="1F1F1F"/>
                </a:solidFill>
                <a:highlight>
                  <a:srgbClr val="C0C0C0"/>
                </a:highlight>
                <a:latin typeface="Dubai Medium" panose="020B0603030403030204" pitchFamily="34" charset="-78"/>
                <a:cs typeface="Dubai Medium" panose="020B0603030403030204" pitchFamily="34" charset="-78"/>
              </a:rPr>
              <a:t> </a:t>
            </a:r>
            <a:r>
              <a:rPr lang="en-US" sz="2000" dirty="0">
                <a:solidFill>
                  <a:srgbClr val="1F1F1F"/>
                </a:solidFill>
                <a:highlight>
                  <a:srgbClr val="C0C0C0"/>
                </a:highlight>
                <a:latin typeface="Dubai Medium" panose="020B0603030403030204" pitchFamily="34" charset="-78"/>
                <a:cs typeface="Dubai Medium" panose="020B0603030403030204" pitchFamily="34" charset="-78"/>
              </a:rPr>
              <a:t> : </a:t>
            </a:r>
            <a:r>
              <a:rPr lang="en-US" sz="2000" b="0" i="0" dirty="0">
                <a:solidFill>
                  <a:srgbClr val="1F1F1F"/>
                </a:solidFill>
                <a:effectLst/>
                <a:highlight>
                  <a:srgbClr val="C0C0C0"/>
                </a:highlight>
                <a:latin typeface="Dubai Medium" panose="020B0603030403030204" pitchFamily="34" charset="-78"/>
                <a:cs typeface="Dubai Medium" panose="020B0603030403030204" pitchFamily="34" charset="-78"/>
              </a:rPr>
              <a:t>Don't just go to one dealership. Compare prices from different dealerships to get the best deal.</a:t>
            </a:r>
          </a:p>
          <a:p>
            <a:pPr marL="285750" indent="-285750">
              <a:buFont typeface="Arial" panose="020B0604020202020204" pitchFamily="34" charset="0"/>
              <a:buChar char="•"/>
            </a:pPr>
            <a:r>
              <a:rPr lang="en-US" sz="2000" b="1" i="0" u="sng" dirty="0">
                <a:solidFill>
                  <a:srgbClr val="1F1F1F"/>
                </a:solidFill>
                <a:effectLst/>
                <a:highlight>
                  <a:srgbClr val="C0C0C0"/>
                </a:highlight>
                <a:latin typeface="Dubai Medium" panose="020B0603030403030204" pitchFamily="34" charset="-78"/>
                <a:cs typeface="Dubai Medium" panose="020B0603030403030204" pitchFamily="34" charset="-78"/>
              </a:rPr>
              <a:t>Don't be afraid to negotiate </a:t>
            </a:r>
            <a:r>
              <a:rPr lang="en-US" sz="2000" b="1" i="0" dirty="0">
                <a:solidFill>
                  <a:srgbClr val="1F1F1F"/>
                </a:solidFill>
                <a:effectLst/>
                <a:highlight>
                  <a:srgbClr val="C0C0C0"/>
                </a:highlight>
                <a:latin typeface="Dubai Medium" panose="020B0603030403030204" pitchFamily="34" charset="-78"/>
                <a:cs typeface="Dubai Medium" panose="020B0603030403030204" pitchFamily="34" charset="-78"/>
              </a:rPr>
              <a:t> </a:t>
            </a:r>
            <a:r>
              <a:rPr lang="en-US" sz="2000" b="0" i="0" dirty="0">
                <a:solidFill>
                  <a:srgbClr val="1F1F1F"/>
                </a:solidFill>
                <a:effectLst/>
                <a:highlight>
                  <a:srgbClr val="C0C0C0"/>
                </a:highlight>
                <a:latin typeface="Dubai Medium" panose="020B0603030403030204" pitchFamily="34" charset="-78"/>
                <a:cs typeface="Dubai Medium" panose="020B0603030403030204" pitchFamily="34" charset="-78"/>
              </a:rPr>
              <a:t>: The sticker price is just a starting point. Don't be afraid to negotiate with the dealer to get a lower price.</a:t>
            </a:r>
          </a:p>
          <a:p>
            <a:pPr marL="285750" indent="-285750">
              <a:buFont typeface="Arial" panose="020B0604020202020204" pitchFamily="34" charset="0"/>
              <a:buChar char="•"/>
            </a:pPr>
            <a:r>
              <a:rPr lang="en-US" sz="2000" b="1" i="0" u="sng" dirty="0">
                <a:solidFill>
                  <a:srgbClr val="1F1F1F"/>
                </a:solidFill>
                <a:effectLst/>
                <a:highlight>
                  <a:srgbClr val="C0C0C0"/>
                </a:highlight>
                <a:latin typeface="Dubai Medium" panose="020B0603030403030204" pitchFamily="34" charset="-78"/>
                <a:cs typeface="Dubai Medium" panose="020B0603030403030204" pitchFamily="34" charset="-78"/>
              </a:rPr>
              <a:t>Reliability</a:t>
            </a:r>
            <a:r>
              <a:rPr lang="en-US" sz="2000" b="1" i="0" dirty="0">
                <a:solidFill>
                  <a:srgbClr val="1F1F1F"/>
                </a:solidFill>
                <a:effectLst/>
                <a:highlight>
                  <a:srgbClr val="C0C0C0"/>
                </a:highlight>
                <a:latin typeface="Dubai Medium" panose="020B0603030403030204" pitchFamily="34" charset="-78"/>
                <a:cs typeface="Dubai Medium" panose="020B0603030403030204" pitchFamily="34" charset="-78"/>
              </a:rPr>
              <a:t> </a:t>
            </a:r>
            <a:r>
              <a:rPr lang="en-US" sz="2000" b="0" i="0" dirty="0">
                <a:solidFill>
                  <a:srgbClr val="1F1F1F"/>
                </a:solidFill>
                <a:effectLst/>
                <a:highlight>
                  <a:srgbClr val="C0C0C0"/>
                </a:highlight>
                <a:latin typeface="Dubai Medium" panose="020B0603030403030204" pitchFamily="34" charset="-78"/>
                <a:cs typeface="Dubai Medium" panose="020B0603030403030204" pitchFamily="34" charset="-78"/>
              </a:rPr>
              <a:t>: How reliable is the car you're considering? You can research car reliability ratings online or talk to friends and family who own the same car.</a:t>
            </a:r>
          </a:p>
          <a:p>
            <a:pPr marL="285750" indent="-285750">
              <a:buFont typeface="Arial" panose="020B0604020202020204" pitchFamily="34" charset="0"/>
              <a:buChar char="•"/>
            </a:pPr>
            <a:r>
              <a:rPr lang="en-US" sz="2000" b="1" i="0" u="sng" dirty="0">
                <a:solidFill>
                  <a:srgbClr val="1F1F1F"/>
                </a:solidFill>
                <a:effectLst/>
                <a:highlight>
                  <a:srgbClr val="C0C0C0"/>
                </a:highlight>
                <a:latin typeface="Dubai Medium" panose="020B0603030403030204" pitchFamily="34" charset="-78"/>
                <a:cs typeface="Dubai Medium" panose="020B0603030403030204" pitchFamily="34" charset="-78"/>
              </a:rPr>
              <a:t>Fuel efficiency</a:t>
            </a:r>
            <a:r>
              <a:rPr lang="en-US" sz="2400" b="0" i="0" dirty="0">
                <a:solidFill>
                  <a:srgbClr val="1F1F1F"/>
                </a:solidFill>
                <a:effectLst/>
                <a:highlight>
                  <a:srgbClr val="C0C0C0"/>
                </a:highlight>
                <a:latin typeface="Dubai Medium" panose="020B0603030403030204" pitchFamily="34" charset="-78"/>
                <a:cs typeface="Dubai Medium" panose="020B0603030403030204" pitchFamily="34" charset="-78"/>
              </a:rPr>
              <a:t>: How fuel-efficient is the car you're considering? If you have a long commute or drive frequently, fuel efficiency is an important factor to consider.</a:t>
            </a:r>
          </a:p>
          <a:p>
            <a:pPr marL="285750" indent="-285750">
              <a:buFont typeface="Arial" panose="020B0604020202020204" pitchFamily="34" charset="0"/>
              <a:buChar char="•"/>
            </a:pPr>
            <a:r>
              <a:rPr lang="en-US" sz="2400" b="0" i="0" dirty="0">
                <a:solidFill>
                  <a:srgbClr val="1F1F1F"/>
                </a:solidFill>
                <a:effectLst/>
                <a:highlight>
                  <a:srgbClr val="C0C0C0"/>
                </a:highlight>
                <a:latin typeface="Dubai Medium" panose="020B0603030403030204" pitchFamily="34" charset="-78"/>
                <a:cs typeface="Dubai Medium" panose="020B0603030403030204" pitchFamily="34" charset="-78"/>
              </a:rPr>
              <a:t>Safety: </a:t>
            </a:r>
            <a:r>
              <a:rPr lang="en-US" sz="2400" b="0" i="0" dirty="0">
                <a:effectLst/>
                <a:latin typeface="Dubai Medium" panose="020B0603030403030204" pitchFamily="34" charset="-78"/>
                <a:cs typeface="Dubai Medium" panose="020B0603030403030204" pitchFamily="34" charset="-78"/>
              </a:rPr>
              <a:t>How safe is the car you're considering ? Look for cars that have good safety ratings from the National Highway Traffic Safety Administration (NHTSA) and the Insurance Institute for Highway Safety (IIHS).</a:t>
            </a:r>
          </a:p>
          <a:p>
            <a:pPr marL="285750" indent="-285750">
              <a:buFont typeface="Arial" panose="020B0604020202020204" pitchFamily="34" charset="0"/>
              <a:buChar char="•"/>
            </a:pPr>
            <a:endParaRPr lang="en-US" sz="2400" b="0" i="0" dirty="0">
              <a:solidFill>
                <a:srgbClr val="1F1F1F"/>
              </a:solidFill>
              <a:effectLst/>
              <a:highlight>
                <a:srgbClr val="C0C0C0"/>
              </a:highlight>
              <a:latin typeface="Google Sans"/>
            </a:endParaRPr>
          </a:p>
          <a:p>
            <a:pPr marL="285750" indent="-285750">
              <a:buFont typeface="Arial" panose="020B0604020202020204" pitchFamily="34" charset="0"/>
              <a:buChar char="•"/>
            </a:pPr>
            <a:endParaRPr lang="en-US" sz="2000" b="0" i="0" dirty="0">
              <a:solidFill>
                <a:srgbClr val="1F1F1F"/>
              </a:solidFill>
              <a:effectLst/>
              <a:highlight>
                <a:srgbClr val="C0C0C0"/>
              </a:highlight>
              <a:latin typeface="Google Sans"/>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70481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9E0FC5-93F3-8205-1899-9DAB73F543C1}"/>
              </a:ext>
            </a:extLst>
          </p:cNvPr>
          <p:cNvSpPr>
            <a:spLocks noGrp="1"/>
          </p:cNvSpPr>
          <p:nvPr>
            <p:ph type="title"/>
          </p:nvPr>
        </p:nvSpPr>
        <p:spPr>
          <a:xfrm>
            <a:off x="225472" y="579895"/>
            <a:ext cx="2961967" cy="438156"/>
          </a:xfrm>
        </p:spPr>
        <p:txBody>
          <a:bodyPr>
            <a:noAutofit/>
          </a:bodyPr>
          <a:lstStyle/>
          <a:p>
            <a:r>
              <a:rPr lang="en-US" sz="3200" dirty="0"/>
              <a:t>share</a:t>
            </a:r>
            <a:endParaRPr lang="en-IN" sz="3200" dirty="0"/>
          </a:p>
        </p:txBody>
      </p:sp>
      <p:sp>
        <p:nvSpPr>
          <p:cNvPr id="11" name="Text Placeholder 10">
            <a:extLst>
              <a:ext uri="{FF2B5EF4-FFF2-40B4-BE49-F238E27FC236}">
                <a16:creationId xmlns:a16="http://schemas.microsoft.com/office/drawing/2014/main" id="{EC0FA33A-A04F-AC09-93C1-F07F0A0F740A}"/>
              </a:ext>
            </a:extLst>
          </p:cNvPr>
          <p:cNvSpPr>
            <a:spLocks noGrp="1"/>
          </p:cNvSpPr>
          <p:nvPr>
            <p:ph type="body" sz="half" idx="2"/>
          </p:nvPr>
        </p:nvSpPr>
        <p:spPr>
          <a:xfrm>
            <a:off x="0" y="1237129"/>
            <a:ext cx="7785363" cy="4821898"/>
          </a:xfrm>
        </p:spPr>
        <p:txBody>
          <a:bodyPr>
            <a:normAutofit/>
          </a:bodyPr>
          <a:lstStyle/>
          <a:p>
            <a:pPr marL="285750" indent="-285750">
              <a:buFont typeface="Arial" panose="020B0604020202020204" pitchFamily="34" charset="0"/>
              <a:buChar char="•"/>
            </a:pPr>
            <a:r>
              <a:rPr lang="en-US" sz="2000" dirty="0">
                <a:solidFill>
                  <a:schemeClr val="bg1"/>
                </a:solidFill>
                <a:highlight>
                  <a:srgbClr val="C0C0C0"/>
                </a:highlight>
                <a:latin typeface="Dubai Medium" panose="020B0603030403030204" pitchFamily="34" charset="-78"/>
                <a:cs typeface="Dubai Medium" panose="020B0603030403030204" pitchFamily="34" charset="-78"/>
              </a:rPr>
              <a:t>Giving the best sort explanation about the research we have done to dealer that may be helpful for him to give the best sort of opinion on the car we have chosen . </a:t>
            </a:r>
          </a:p>
          <a:p>
            <a:pPr marL="285750" indent="-285750">
              <a:buFont typeface="Arial" panose="020B0604020202020204" pitchFamily="34" charset="0"/>
              <a:buChar char="•"/>
            </a:pPr>
            <a:r>
              <a:rPr lang="en-US" sz="2000" dirty="0">
                <a:solidFill>
                  <a:schemeClr val="bg1"/>
                </a:solidFill>
                <a:highlight>
                  <a:srgbClr val="C0C0C0"/>
                </a:highlight>
                <a:latin typeface="Dubai Medium" panose="020B0603030403030204" pitchFamily="34" charset="-78"/>
                <a:cs typeface="Dubai Medium" panose="020B0603030403030204" pitchFamily="34" charset="-78"/>
              </a:rPr>
              <a:t>Taking the other opinion’s like google the specifications of the car from online , visiting various dealership’s , from friends and family  etc. </a:t>
            </a:r>
          </a:p>
          <a:p>
            <a:pPr marL="285750" indent="-285750">
              <a:buFont typeface="Arial" panose="020B0604020202020204" pitchFamily="34" charset="0"/>
              <a:buChar char="•"/>
            </a:pPr>
            <a:r>
              <a:rPr lang="en-US" sz="2000" dirty="0">
                <a:latin typeface="Dubai Medium" panose="020B0603030403030204" pitchFamily="34" charset="-78"/>
                <a:cs typeface="Dubai Medium" panose="020B0603030403030204" pitchFamily="34" charset="-78"/>
              </a:rPr>
              <a:t>Check the which variant of car u want buy ,which is the auspicious date who want to get Ur car delivered from which showroom and where are u going to plan Ur first ride from Ur brand new car . </a:t>
            </a:r>
          </a:p>
          <a:p>
            <a:endParaRPr lang="en-IN" sz="2000" dirty="0"/>
          </a:p>
        </p:txBody>
      </p:sp>
      <p:pic>
        <p:nvPicPr>
          <p:cNvPr id="15" name="Picture 14">
            <a:extLst>
              <a:ext uri="{FF2B5EF4-FFF2-40B4-BE49-F238E27FC236}">
                <a16:creationId xmlns:a16="http://schemas.microsoft.com/office/drawing/2014/main" id="{9D61CD22-9A65-F6C0-155A-9EE70751262E}"/>
              </a:ext>
            </a:extLst>
          </p:cNvPr>
          <p:cNvPicPr>
            <a:picLocks noChangeAspect="1"/>
          </p:cNvPicPr>
          <p:nvPr/>
        </p:nvPicPr>
        <p:blipFill>
          <a:blip r:embed="rId2"/>
          <a:stretch>
            <a:fillRect/>
          </a:stretch>
        </p:blipFill>
        <p:spPr>
          <a:xfrm>
            <a:off x="8077201" y="3496235"/>
            <a:ext cx="3944470" cy="2228850"/>
          </a:xfrm>
          <a:prstGeom prst="rect">
            <a:avLst/>
          </a:prstGeom>
          <a:ln w="88900" cap="sq" cmpd="thickThin">
            <a:solidFill>
              <a:srgbClr val="000000"/>
            </a:solidFill>
            <a:prstDash val="solid"/>
            <a:miter lim="800000"/>
          </a:ln>
          <a:effectLst>
            <a:innerShdw blurRad="76200">
              <a:srgbClr val="000000"/>
            </a:innerShdw>
          </a:effectLst>
        </p:spPr>
      </p:pic>
      <p:pic>
        <p:nvPicPr>
          <p:cNvPr id="13" name="Content Placeholder 12">
            <a:extLst>
              <a:ext uri="{FF2B5EF4-FFF2-40B4-BE49-F238E27FC236}">
                <a16:creationId xmlns:a16="http://schemas.microsoft.com/office/drawing/2014/main" id="{DE587677-E589-605F-022E-000FB249DB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77201" y="1237130"/>
            <a:ext cx="3944470" cy="21246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90968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CAA9F8A-1FF9-E1F2-72E9-A9EEB257E73E}"/>
              </a:ext>
            </a:extLst>
          </p:cNvPr>
          <p:cNvSpPr>
            <a:spLocks noGrp="1"/>
          </p:cNvSpPr>
          <p:nvPr>
            <p:ph type="title"/>
          </p:nvPr>
        </p:nvSpPr>
        <p:spPr>
          <a:xfrm>
            <a:off x="440624" y="482078"/>
            <a:ext cx="2961967" cy="832603"/>
          </a:xfrm>
        </p:spPr>
        <p:txBody>
          <a:bodyPr>
            <a:normAutofit/>
          </a:bodyPr>
          <a:lstStyle/>
          <a:p>
            <a:r>
              <a:rPr lang="en-US" sz="2800" dirty="0"/>
              <a:t>ACT</a:t>
            </a:r>
            <a:endParaRPr lang="en-IN" sz="2800" dirty="0"/>
          </a:p>
        </p:txBody>
      </p:sp>
      <p:sp>
        <p:nvSpPr>
          <p:cNvPr id="15" name="Text Placeholder 14">
            <a:extLst>
              <a:ext uri="{FF2B5EF4-FFF2-40B4-BE49-F238E27FC236}">
                <a16:creationId xmlns:a16="http://schemas.microsoft.com/office/drawing/2014/main" id="{780CAB0C-58EF-FB8D-EA21-3A5959BF31B6}"/>
              </a:ext>
            </a:extLst>
          </p:cNvPr>
          <p:cNvSpPr>
            <a:spLocks noGrp="1"/>
          </p:cNvSpPr>
          <p:nvPr>
            <p:ph type="body" sz="half" idx="2"/>
          </p:nvPr>
        </p:nvSpPr>
        <p:spPr>
          <a:xfrm>
            <a:off x="71718" y="1479177"/>
            <a:ext cx="7162799" cy="4652682"/>
          </a:xfrm>
        </p:spPr>
        <p:txBody>
          <a:bodyPr>
            <a:normAutofit lnSpcReduction="10000"/>
          </a:bodyPr>
          <a:lstStyle/>
          <a:p>
            <a:pPr marL="285750" indent="-285750">
              <a:buFont typeface="Arial" panose="020B0604020202020204" pitchFamily="34" charset="0"/>
              <a:buChar char="•"/>
            </a:pPr>
            <a:r>
              <a:rPr lang="en-US" sz="2000" b="1" i="0" u="sng" dirty="0">
                <a:solidFill>
                  <a:srgbClr val="1F1F1F"/>
                </a:solidFill>
                <a:effectLst/>
                <a:highlight>
                  <a:srgbClr val="C0C0C0"/>
                </a:highlight>
                <a:latin typeface="Dubai Medium" panose="020B0603030403030204" pitchFamily="34" charset="-78"/>
                <a:cs typeface="Dubai Medium" panose="020B0603030403030204" pitchFamily="34" charset="-78"/>
              </a:rPr>
              <a:t>Read the contract carefully before you sign it :  </a:t>
            </a:r>
            <a:r>
              <a:rPr lang="en-US" sz="2000" b="0" i="0" dirty="0">
                <a:solidFill>
                  <a:srgbClr val="1F1F1F"/>
                </a:solidFill>
                <a:effectLst/>
                <a:highlight>
                  <a:srgbClr val="C0C0C0"/>
                </a:highlight>
                <a:latin typeface="Dubai Medium" panose="020B0603030403030204" pitchFamily="34" charset="-78"/>
                <a:cs typeface="Dubai Medium" panose="020B0603030403030204" pitchFamily="34" charset="-78"/>
              </a:rPr>
              <a:t>Make sure you understand all the terms and conditions before you commit to buying the car.</a:t>
            </a:r>
          </a:p>
          <a:p>
            <a:pPr marL="285750" indent="-285750">
              <a:buFont typeface="Arial" panose="020B0604020202020204" pitchFamily="34" charset="0"/>
              <a:buChar char="•"/>
            </a:pPr>
            <a:r>
              <a:rPr lang="en-US" sz="2000" b="1" i="0" u="sng" dirty="0">
                <a:solidFill>
                  <a:schemeClr val="bg1"/>
                </a:solidFill>
                <a:effectLst/>
                <a:highlight>
                  <a:srgbClr val="C0C0C0"/>
                </a:highlight>
                <a:latin typeface="Dubai Medium" panose="020B0603030403030204" pitchFamily="34" charset="-78"/>
                <a:cs typeface="Dubai Medium" panose="020B0603030403030204" pitchFamily="34" charset="-78"/>
              </a:rPr>
              <a:t>Warranty : </a:t>
            </a:r>
            <a:r>
              <a:rPr lang="en-US" sz="2000" b="0" i="0" dirty="0">
                <a:solidFill>
                  <a:schemeClr val="bg1"/>
                </a:solidFill>
                <a:effectLst/>
                <a:highlight>
                  <a:srgbClr val="C0C0C0"/>
                </a:highlight>
                <a:latin typeface="Dubai Medium" panose="020B0603030403030204" pitchFamily="34" charset="-78"/>
                <a:cs typeface="Dubai Medium" panose="020B0603030403030204" pitchFamily="34" charset="-78"/>
              </a:rPr>
              <a:t>What kind of warranty does the car you're considering have? A good warranty can protect you from unexpected repairs down the road.</a:t>
            </a:r>
          </a:p>
          <a:p>
            <a:pPr marL="285750" indent="-285750">
              <a:buFont typeface="Arial" panose="020B0604020202020204" pitchFamily="34" charset="0"/>
              <a:buChar char="•"/>
            </a:pPr>
            <a:r>
              <a:rPr lang="en-US" sz="2000" b="1" i="0" u="sng" dirty="0">
                <a:solidFill>
                  <a:schemeClr val="bg1"/>
                </a:solidFill>
                <a:effectLst/>
                <a:highlight>
                  <a:srgbClr val="C0C0C0"/>
                </a:highlight>
                <a:latin typeface="Dubai Medium" panose="020B0603030403030204" pitchFamily="34" charset="-78"/>
                <a:cs typeface="Dubai Medium" panose="020B0603030403030204" pitchFamily="34" charset="-78"/>
              </a:rPr>
              <a:t>Get the car checked out by a mechanic : </a:t>
            </a:r>
            <a:r>
              <a:rPr lang="en-US" sz="2000" b="0" i="0" dirty="0">
                <a:solidFill>
                  <a:schemeClr val="bg1"/>
                </a:solidFill>
                <a:effectLst/>
                <a:highlight>
                  <a:srgbClr val="C0C0C0"/>
                </a:highlight>
                <a:latin typeface="Dubai Medium" panose="020B0603030403030204" pitchFamily="34" charset="-78"/>
                <a:cs typeface="Dubai Medium" panose="020B0603030403030204" pitchFamily="34" charset="-78"/>
              </a:rPr>
              <a:t>Even if you're buying a new car, it's a good idea to get it checked out by a mechanic before you drive it off the lot. This will help you identify any potential problems.</a:t>
            </a:r>
          </a:p>
          <a:p>
            <a:pPr marL="285750" indent="-285750">
              <a:buFont typeface="Arial" panose="020B0604020202020204" pitchFamily="34" charset="0"/>
              <a:buChar char="•"/>
            </a:pPr>
            <a:r>
              <a:rPr lang="en-US" sz="2000" b="0" i="0" dirty="0">
                <a:effectLst/>
                <a:latin typeface="Dubai Medium" panose="020B0603030403030204" pitchFamily="34" charset="-78"/>
                <a:cs typeface="Dubai Medium" panose="020B0603030403030204" pitchFamily="34" charset="-78"/>
              </a:rPr>
              <a:t>Enjoy your new car! Congratulations on your new car. Take some time to get to know it and enjoy driving it.</a:t>
            </a:r>
          </a:p>
          <a:p>
            <a:pPr marL="285750" indent="-285750">
              <a:buFont typeface="Arial" panose="020B0604020202020204" pitchFamily="34" charset="0"/>
              <a:buChar char="•"/>
            </a:pPr>
            <a:endParaRPr lang="en-IN" dirty="0"/>
          </a:p>
        </p:txBody>
      </p:sp>
      <p:pic>
        <p:nvPicPr>
          <p:cNvPr id="19" name="Content Placeholder 18">
            <a:extLst>
              <a:ext uri="{FF2B5EF4-FFF2-40B4-BE49-F238E27FC236}">
                <a16:creationId xmlns:a16="http://schemas.microsoft.com/office/drawing/2014/main" id="{577D635D-49E4-3610-B4E0-31B045CAC0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2776" y="1404328"/>
            <a:ext cx="4769224" cy="45088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10311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5F27EB-079E-78A2-78B7-94F606F04857}"/>
              </a:ext>
            </a:extLst>
          </p:cNvPr>
          <p:cNvSpPr>
            <a:spLocks noGrp="1"/>
          </p:cNvSpPr>
          <p:nvPr>
            <p:ph type="ctrTitle"/>
          </p:nvPr>
        </p:nvSpPr>
        <p:spPr>
          <a:xfrm>
            <a:off x="1846141" y="931862"/>
            <a:ext cx="8637073" cy="1107184"/>
          </a:xfrm>
        </p:spPr>
        <p:txBody>
          <a:bodyPr>
            <a:normAutofit/>
          </a:bodyPr>
          <a:lstStyle/>
          <a:p>
            <a:r>
              <a:rPr lang="en-US" dirty="0"/>
              <a:t>Conclusion</a:t>
            </a:r>
            <a:endParaRPr lang="en-IN" dirty="0"/>
          </a:p>
        </p:txBody>
      </p:sp>
      <p:sp>
        <p:nvSpPr>
          <p:cNvPr id="6" name="Subtitle 5">
            <a:extLst>
              <a:ext uri="{FF2B5EF4-FFF2-40B4-BE49-F238E27FC236}">
                <a16:creationId xmlns:a16="http://schemas.microsoft.com/office/drawing/2014/main" id="{8757150D-6F11-088C-E647-556680601784}"/>
              </a:ext>
            </a:extLst>
          </p:cNvPr>
          <p:cNvSpPr>
            <a:spLocks noGrp="1"/>
          </p:cNvSpPr>
          <p:nvPr>
            <p:ph type="subTitle" idx="1"/>
          </p:nvPr>
        </p:nvSpPr>
        <p:spPr>
          <a:xfrm>
            <a:off x="1774424" y="2039046"/>
            <a:ext cx="8637072" cy="3887092"/>
          </a:xfrm>
        </p:spPr>
        <p:txBody>
          <a:bodyPr>
            <a:normAutofit/>
          </a:bodyPr>
          <a:lstStyle/>
          <a:p>
            <a:r>
              <a:rPr lang="en-US" sz="2000" dirty="0">
                <a:latin typeface="Dubai Medium" panose="020B0603030403030204" pitchFamily="34" charset="-78"/>
                <a:cs typeface="Dubai Medium" panose="020B0603030403030204" pitchFamily="34" charset="-78"/>
              </a:rPr>
              <a:t>CONGRATULATIONS !  WE’RE NOW  EQUIPPED WITH THE KNOWLEDGE TO MAKE SMART CAR PURCHASE FOR OUR NEEDS DRIVEN BY DATA .</a:t>
            </a:r>
          </a:p>
          <a:p>
            <a:r>
              <a:rPr lang="en-US" sz="2000" dirty="0">
                <a:latin typeface="Dubai Medium" panose="020B0603030403030204" pitchFamily="34" charset="-78"/>
                <a:cs typeface="Dubai Medium" panose="020B0603030403030204" pitchFamily="34" charset="-78"/>
              </a:rPr>
              <a:t>EMBRACE THE POWER OF INFORMATION , STAY INFORMED ABOUT THE CUSTOMER TRENDS AND FOLLOW DATA TO NEGOTIATE THE BEST DEALS .</a:t>
            </a:r>
          </a:p>
          <a:p>
            <a:r>
              <a:rPr lang="en-US" sz="2000" dirty="0">
                <a:latin typeface="Dubai Medium" panose="020B0603030403030204" pitchFamily="34" charset="-78"/>
                <a:cs typeface="Dubai Medium" panose="020B0603030403030204" pitchFamily="34" charset="-78"/>
              </a:rPr>
              <a:t>WITH DATA AS OUR CO-PIOLT , WE’RE READY TO HIT THE ROAD AND MAKE CONFIDENT DECISIONS ON OUR JOURNEY TO FINDING THE NEW </a:t>
            </a:r>
          </a:p>
          <a:p>
            <a:r>
              <a:rPr lang="en-US" sz="2000" dirty="0">
                <a:latin typeface="Dubai Medium" panose="020B0603030403030204" pitchFamily="34" charset="-78"/>
                <a:cs typeface="Dubai Medium" panose="020B0603030403030204" pitchFamily="34" charset="-78"/>
              </a:rPr>
              <a:t>CAR….</a:t>
            </a:r>
          </a:p>
        </p:txBody>
      </p:sp>
    </p:spTree>
    <p:extLst>
      <p:ext uri="{BB962C8B-B14F-4D97-AF65-F5344CB8AC3E}">
        <p14:creationId xmlns:p14="http://schemas.microsoft.com/office/powerpoint/2010/main" val="328296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41679-3DC2-248B-F808-3457D1D48322}"/>
              </a:ext>
            </a:extLst>
          </p:cNvPr>
          <p:cNvSpPr>
            <a:spLocks noGrp="1"/>
          </p:cNvSpPr>
          <p:nvPr>
            <p:ph type="ctrTitle"/>
          </p:nvPr>
        </p:nvSpPr>
        <p:spPr>
          <a:xfrm>
            <a:off x="1774423" y="802299"/>
            <a:ext cx="8637073" cy="1152008"/>
          </a:xfrm>
        </p:spPr>
        <p:txBody>
          <a:bodyPr/>
          <a:lstStyle/>
          <a:p>
            <a:r>
              <a:rPr lang="en-US">
                <a:solidFill>
                  <a:schemeClr val="tx1"/>
                </a:solidFill>
                <a:latin typeface="Arial Black" panose="020B0A04020102020204" pitchFamily="34" charset="0"/>
              </a:rPr>
              <a:t>THANK YOU</a:t>
            </a:r>
            <a:endParaRPr lang="en-IN" dirty="0">
              <a:solidFill>
                <a:schemeClr val="tx1"/>
              </a:solidFill>
              <a:latin typeface="Arial Black" panose="020B0A04020102020204" pitchFamily="34" charset="0"/>
            </a:endParaRPr>
          </a:p>
        </p:txBody>
      </p:sp>
      <p:sp>
        <p:nvSpPr>
          <p:cNvPr id="3" name="Subtitle 2">
            <a:extLst>
              <a:ext uri="{FF2B5EF4-FFF2-40B4-BE49-F238E27FC236}">
                <a16:creationId xmlns:a16="http://schemas.microsoft.com/office/drawing/2014/main" id="{0E5CF55F-A2C1-422D-F10A-9026B4E91FEC}"/>
              </a:ext>
            </a:extLst>
          </p:cNvPr>
          <p:cNvSpPr>
            <a:spLocks noGrp="1"/>
          </p:cNvSpPr>
          <p:nvPr>
            <p:ph type="subTitle" idx="1"/>
          </p:nvPr>
        </p:nvSpPr>
        <p:spPr>
          <a:xfrm>
            <a:off x="1864071" y="2554605"/>
            <a:ext cx="8637072" cy="914736"/>
          </a:xfrm>
        </p:spPr>
        <p:txBody>
          <a:bodyPr>
            <a:normAutofit lnSpcReduction="10000"/>
          </a:bodyPr>
          <a:lstStyle/>
          <a:p>
            <a:pPr algn="l"/>
            <a:r>
              <a:rPr lang="en-US" dirty="0"/>
              <a:t>THAKUR SACHIN SINGH</a:t>
            </a:r>
          </a:p>
          <a:p>
            <a:pPr algn="l"/>
            <a:r>
              <a:rPr lang="en-US" dirty="0">
                <a:latin typeface="Corbel" panose="020B0503020204020204" pitchFamily="34" charset="0"/>
              </a:rPr>
              <a:t>E-mail :  </a:t>
            </a:r>
            <a:r>
              <a:rPr lang="en-US" cap="none" dirty="0">
                <a:effectLst>
                  <a:outerShdw blurRad="38100" dist="38100" dir="2700000" algn="tl">
                    <a:srgbClr val="000000">
                      <a:alpha val="43137"/>
                    </a:srgbClr>
                  </a:outerShdw>
                </a:effectLst>
                <a:latin typeface="Corbel" panose="020B0503020204020204" pitchFamily="34" charset="0"/>
                <a:hlinkClick r:id="rId2"/>
              </a:rPr>
              <a:t>tsachinsingh847@gmail.com</a:t>
            </a:r>
            <a:endParaRPr lang="en-IN" dirty="0">
              <a:effectLst>
                <a:outerShdw blurRad="38100" dist="38100" dir="2700000" algn="tl">
                  <a:srgbClr val="000000">
                    <a:alpha val="43137"/>
                  </a:srgbClr>
                </a:outerShdw>
              </a:effectLst>
              <a:latin typeface="Corbel" panose="020B0503020204020204" pitchFamily="34" charset="0"/>
            </a:endParaRPr>
          </a:p>
        </p:txBody>
      </p:sp>
    </p:spTree>
    <p:extLst>
      <p:ext uri="{BB962C8B-B14F-4D97-AF65-F5344CB8AC3E}">
        <p14:creationId xmlns:p14="http://schemas.microsoft.com/office/powerpoint/2010/main" val="83767871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216</TotalTime>
  <Words>796</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Arial Black</vt:lpstr>
      <vt:lpstr>Comic Sans MS</vt:lpstr>
      <vt:lpstr>Corbel</vt:lpstr>
      <vt:lpstr>Dubai Medium</vt:lpstr>
      <vt:lpstr>Google Sans</vt:lpstr>
      <vt:lpstr>Rockwell</vt:lpstr>
      <vt:lpstr>Gallery</vt:lpstr>
      <vt:lpstr>PowerPoint Presentation</vt:lpstr>
      <vt:lpstr>PLAN to get it</vt:lpstr>
      <vt:lpstr>Prepare </vt:lpstr>
      <vt:lpstr>PROCESS </vt:lpstr>
      <vt:lpstr>Analyze </vt:lpstr>
      <vt:lpstr>share</vt:lpstr>
      <vt:lpstr>ACT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Sachin Thakur</dc:creator>
  <cp:lastModifiedBy>Sachin Thakur</cp:lastModifiedBy>
  <cp:revision>1</cp:revision>
  <dcterms:created xsi:type="dcterms:W3CDTF">2023-07-08T13:01:14Z</dcterms:created>
  <dcterms:modified xsi:type="dcterms:W3CDTF">2023-07-08T16:38:01Z</dcterms:modified>
</cp:coreProperties>
</file>